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Calibri (MS)" panose="020F0502020204030204" pitchFamily="34" charset="0"/>
      <p:regular r:id="rId8"/>
    </p:embeddedFont>
    <p:embeddedFont>
      <p:font typeface="Montserrat" pitchFamily="2" charset="0"/>
      <p:regular r:id="rId9"/>
    </p:embeddedFont>
    <p:embeddedFont>
      <p:font typeface="Tropikal" pitchFamily="2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DB0935-CDA1-40A0-ACDE-E20B03594D1E}" v="17" dt="2024-04-22T03:25:24.2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 /><Relationship Id="rId13" Type="http://schemas.openxmlformats.org/officeDocument/2006/relationships/theme" Target="theme/theme1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viewProps" Target="viewProps.xml" /><Relationship Id="rId2" Type="http://schemas.openxmlformats.org/officeDocument/2006/relationships/slide" Target="slides/slide1.xml" /><Relationship Id="rId16" Type="http://schemas.microsoft.com/office/2015/10/relationships/revisionInfo" Target="revisionInfo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presProps" Target="presProps.xml" /><Relationship Id="rId5" Type="http://schemas.openxmlformats.org/officeDocument/2006/relationships/slide" Target="slides/slide4.xml" /><Relationship Id="rId15" Type="http://schemas.microsoft.com/office/2016/11/relationships/changesInfo" Target="changesInfos/changesInfo1.xml" /><Relationship Id="rId10" Type="http://schemas.openxmlformats.org/officeDocument/2006/relationships/font" Target="fonts/font3.fntdata" /><Relationship Id="rId4" Type="http://schemas.openxmlformats.org/officeDocument/2006/relationships/slide" Target="slides/slide3.xml" /><Relationship Id="rId9" Type="http://schemas.openxmlformats.org/officeDocument/2006/relationships/font" Target="fonts/font2.fntdata" /><Relationship Id="rId14" Type="http://schemas.openxmlformats.org/officeDocument/2006/relationships/tableStyles" Target="tableStyles.xml" 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ssa vindel" userId="0f07d0c5c50be2fd" providerId="LiveId" clId="{0C09C006-D341-DE48-9953-8907B91A5233}"/>
    <pc:docChg chg="modSld">
      <pc:chgData name="julissa vindel" userId="0f07d0c5c50be2fd" providerId="LiveId" clId="{0C09C006-D341-DE48-9953-8907B91A5233}" dt="2024-04-22T10:23:55.708" v="25" actId="1076"/>
      <pc:docMkLst>
        <pc:docMk/>
      </pc:docMkLst>
      <pc:sldChg chg="modSp">
        <pc:chgData name="julissa vindel" userId="0f07d0c5c50be2fd" providerId="LiveId" clId="{0C09C006-D341-DE48-9953-8907B91A5233}" dt="2024-04-22T10:23:55.708" v="25" actId="1076"/>
        <pc:sldMkLst>
          <pc:docMk/>
          <pc:sldMk cId="0" sldId="258"/>
        </pc:sldMkLst>
        <pc:spChg chg="mod">
          <ac:chgData name="julissa vindel" userId="0f07d0c5c50be2fd" providerId="LiveId" clId="{0C09C006-D341-DE48-9953-8907B91A5233}" dt="2024-04-22T10:23:37.068" v="23" actId="1076"/>
          <ac:spMkLst>
            <pc:docMk/>
            <pc:sldMk cId="0" sldId="258"/>
            <ac:spMk id="19" creationId="{00000000-0000-0000-0000-000000000000}"/>
          </ac:spMkLst>
        </pc:spChg>
        <pc:grpChg chg="mod">
          <ac:chgData name="julissa vindel" userId="0f07d0c5c50be2fd" providerId="LiveId" clId="{0C09C006-D341-DE48-9953-8907B91A5233}" dt="2024-04-22T10:23:55.708" v="25" actId="1076"/>
          <ac:grpSpMkLst>
            <pc:docMk/>
            <pc:sldMk cId="0" sldId="258"/>
            <ac:grpSpMk id="16" creationId="{00000000-0000-0000-0000-000000000000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 /><Relationship Id="rId3" Type="http://schemas.openxmlformats.org/officeDocument/2006/relationships/image" Target="../media/image2.png" /><Relationship Id="rId7" Type="http://schemas.openxmlformats.org/officeDocument/2006/relationships/image" Target="../media/image6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.png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7" Type="http://schemas.openxmlformats.org/officeDocument/2006/relationships/image" Target="../media/image13.pn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2.png" /><Relationship Id="rId5" Type="http://schemas.openxmlformats.org/officeDocument/2006/relationships/image" Target="../media/image11.png" /><Relationship Id="rId4" Type="http://schemas.openxmlformats.org/officeDocument/2006/relationships/image" Target="../media/image10.png" 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 /><Relationship Id="rId3" Type="http://schemas.openxmlformats.org/officeDocument/2006/relationships/image" Target="../media/image14.png" /><Relationship Id="rId7" Type="http://schemas.openxmlformats.org/officeDocument/2006/relationships/image" Target="../media/image12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1.png" /><Relationship Id="rId5" Type="http://schemas.openxmlformats.org/officeDocument/2006/relationships/image" Target="../media/image16.png" /><Relationship Id="rId4" Type="http://schemas.openxmlformats.org/officeDocument/2006/relationships/image" Target="../media/image15.png" 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 /><Relationship Id="rId3" Type="http://schemas.openxmlformats.org/officeDocument/2006/relationships/image" Target="../media/image15.png" /><Relationship Id="rId7" Type="http://schemas.openxmlformats.org/officeDocument/2006/relationships/image" Target="../media/image19.sv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8.png" /><Relationship Id="rId5" Type="http://schemas.openxmlformats.org/officeDocument/2006/relationships/image" Target="../media/image17.png" /><Relationship Id="rId10" Type="http://schemas.openxmlformats.org/officeDocument/2006/relationships/image" Target="../media/image13.png" /><Relationship Id="rId4" Type="http://schemas.openxmlformats.org/officeDocument/2006/relationships/image" Target="../media/image16.png" /><Relationship Id="rId9" Type="http://schemas.openxmlformats.org/officeDocument/2006/relationships/image" Target="../media/image21.sv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image" Target="../media/image22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24.sv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 /><Relationship Id="rId7" Type="http://schemas.openxmlformats.org/officeDocument/2006/relationships/image" Target="../media/image30.svg" /><Relationship Id="rId2" Type="http://schemas.openxmlformats.org/officeDocument/2006/relationships/image" Target="../media/image25.jpe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9.png" /><Relationship Id="rId5" Type="http://schemas.openxmlformats.org/officeDocument/2006/relationships/image" Target="../media/image28.png" /><Relationship Id="rId4" Type="http://schemas.openxmlformats.org/officeDocument/2006/relationships/image" Target="../media/image27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3152"/>
            <a:ext cx="18288000" cy="10213848"/>
          </a:xfrm>
          <a:custGeom>
            <a:avLst/>
            <a:gdLst/>
            <a:ahLst/>
            <a:cxnLst/>
            <a:rect l="l" t="t" r="r" b="b"/>
            <a:pathLst>
              <a:path w="18288000" h="10213848">
                <a:moveTo>
                  <a:pt x="0" y="0"/>
                </a:moveTo>
                <a:lnTo>
                  <a:pt x="18288000" y="0"/>
                </a:lnTo>
                <a:lnTo>
                  <a:pt x="18288000" y="10213848"/>
                </a:lnTo>
                <a:lnTo>
                  <a:pt x="0" y="10213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371" b="-17476"/>
            </a:stretch>
          </a:blipFill>
        </p:spPr>
        <p:txBody>
          <a:bodyPr/>
          <a:lstStyle/>
          <a:p>
            <a:endParaRPr lang="af-ZA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660240">
            <a:off x="13907120" y="4493247"/>
            <a:ext cx="4076986" cy="2586895"/>
            <a:chOff x="0" y="0"/>
            <a:chExt cx="5435981" cy="34491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35981" cy="3449193"/>
            </a:xfrm>
            <a:custGeom>
              <a:avLst/>
              <a:gdLst/>
              <a:ahLst/>
              <a:cxnLst/>
              <a:rect l="l" t="t" r="r" b="b"/>
              <a:pathLst>
                <a:path w="5435981" h="3449193">
                  <a:moveTo>
                    <a:pt x="4191" y="0"/>
                  </a:moveTo>
                  <a:lnTo>
                    <a:pt x="0" y="3442335"/>
                  </a:lnTo>
                  <a:lnTo>
                    <a:pt x="5431790" y="3449193"/>
                  </a:lnTo>
                  <a:lnTo>
                    <a:pt x="5435981" y="6731"/>
                  </a:lnTo>
                  <a:lnTo>
                    <a:pt x="4191" y="0"/>
                  </a:lnTo>
                  <a:close/>
                </a:path>
              </a:pathLst>
            </a:custGeom>
            <a:blipFill>
              <a:blip r:embed="rId3"/>
              <a:stretch>
                <a:fillRect l="-2" t="-327" r="-1" b="-318"/>
              </a:stretch>
            </a:blipFill>
          </p:spPr>
          <p:txBody>
            <a:bodyPr/>
            <a:lstStyle/>
            <a:p>
              <a:endParaRPr lang="af-ZA"/>
            </a:p>
          </p:txBody>
        </p:sp>
      </p:grpSp>
      <p:sp>
        <p:nvSpPr>
          <p:cNvPr id="5" name="Freeform 5"/>
          <p:cNvSpPr/>
          <p:nvPr/>
        </p:nvSpPr>
        <p:spPr>
          <a:xfrm>
            <a:off x="13697712" y="1499616"/>
            <a:ext cx="2286000" cy="1673352"/>
          </a:xfrm>
          <a:custGeom>
            <a:avLst/>
            <a:gdLst/>
            <a:ahLst/>
            <a:cxnLst/>
            <a:rect l="l" t="t" r="r" b="b"/>
            <a:pathLst>
              <a:path w="2286000" h="1673352">
                <a:moveTo>
                  <a:pt x="0" y="0"/>
                </a:moveTo>
                <a:lnTo>
                  <a:pt x="2286000" y="0"/>
                </a:lnTo>
                <a:lnTo>
                  <a:pt x="2286000" y="1673352"/>
                </a:lnTo>
                <a:lnTo>
                  <a:pt x="0" y="16733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66" b="-167"/>
            </a:stretch>
          </a:blipFill>
        </p:spPr>
        <p:txBody>
          <a:bodyPr/>
          <a:lstStyle/>
          <a:p>
            <a:endParaRPr lang="af-ZA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 rot="-8588760">
            <a:off x="2024726" y="5789411"/>
            <a:ext cx="2285523" cy="1680020"/>
            <a:chOff x="0" y="0"/>
            <a:chExt cx="3047365" cy="22400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47365" cy="2240026"/>
            </a:xfrm>
            <a:custGeom>
              <a:avLst/>
              <a:gdLst/>
              <a:ahLst/>
              <a:cxnLst/>
              <a:rect l="l" t="t" r="r" b="b"/>
              <a:pathLst>
                <a:path w="3047365" h="2240026">
                  <a:moveTo>
                    <a:pt x="3047365" y="2240026"/>
                  </a:moveTo>
                  <a:lnTo>
                    <a:pt x="3047365" y="0"/>
                  </a:lnTo>
                  <a:lnTo>
                    <a:pt x="0" y="127"/>
                  </a:lnTo>
                  <a:lnTo>
                    <a:pt x="0" y="2240026"/>
                  </a:lnTo>
                  <a:lnTo>
                    <a:pt x="3047365" y="2240026"/>
                  </a:lnTo>
                  <a:close/>
                </a:path>
              </a:pathLst>
            </a:custGeom>
            <a:blipFill>
              <a:blip r:embed="rId4"/>
              <a:stretch>
                <a:fillRect t="-165" r="-1" b="-167"/>
              </a:stretch>
            </a:blipFill>
          </p:spPr>
          <p:txBody>
            <a:bodyPr/>
            <a:lstStyle/>
            <a:p>
              <a:endParaRPr lang="af-ZA"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6775704"/>
            <a:ext cx="960120" cy="3511296"/>
          </a:xfrm>
          <a:custGeom>
            <a:avLst/>
            <a:gdLst/>
            <a:ahLst/>
            <a:cxnLst/>
            <a:rect l="l" t="t" r="r" b="b"/>
            <a:pathLst>
              <a:path w="960120" h="3511296">
                <a:moveTo>
                  <a:pt x="0" y="0"/>
                </a:moveTo>
                <a:lnTo>
                  <a:pt x="960120" y="0"/>
                </a:lnTo>
                <a:lnTo>
                  <a:pt x="960120" y="3511296"/>
                </a:lnTo>
                <a:lnTo>
                  <a:pt x="0" y="35112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2566" r="-247870" b="-17187"/>
            </a:stretch>
          </a:blipFill>
        </p:spPr>
        <p:txBody>
          <a:bodyPr/>
          <a:lstStyle/>
          <a:p>
            <a:endParaRPr lang="af-ZA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 rot="-818340">
            <a:off x="818641" y="1392844"/>
            <a:ext cx="3493294" cy="2777776"/>
            <a:chOff x="0" y="0"/>
            <a:chExt cx="4657725" cy="370370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657725" cy="3703701"/>
            </a:xfrm>
            <a:custGeom>
              <a:avLst/>
              <a:gdLst/>
              <a:ahLst/>
              <a:cxnLst/>
              <a:rect l="l" t="t" r="r" b="b"/>
              <a:pathLst>
                <a:path w="4657725" h="3703701">
                  <a:moveTo>
                    <a:pt x="4656074" y="0"/>
                  </a:moveTo>
                  <a:lnTo>
                    <a:pt x="0" y="2159"/>
                  </a:lnTo>
                  <a:lnTo>
                    <a:pt x="1778" y="3703701"/>
                  </a:lnTo>
                  <a:lnTo>
                    <a:pt x="4657725" y="3701669"/>
                  </a:lnTo>
                  <a:lnTo>
                    <a:pt x="4656074" y="0"/>
                  </a:lnTo>
                  <a:close/>
                </a:path>
              </a:pathLst>
            </a:custGeom>
            <a:blipFill>
              <a:blip r:embed="rId6"/>
              <a:stretch>
                <a:fillRect t="-36" r="1" b="-42"/>
              </a:stretch>
            </a:blipFill>
          </p:spPr>
          <p:txBody>
            <a:bodyPr/>
            <a:lstStyle/>
            <a:p>
              <a:endParaRPr lang="af-Z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0" y="6062434"/>
            <a:ext cx="13399435" cy="3849076"/>
          </a:xfrm>
          <a:custGeom>
            <a:avLst/>
            <a:gdLst/>
            <a:ahLst/>
            <a:cxnLst/>
            <a:rect l="l" t="t" r="r" b="b"/>
            <a:pathLst>
              <a:path w="13399435" h="3849076">
                <a:moveTo>
                  <a:pt x="0" y="0"/>
                </a:moveTo>
                <a:lnTo>
                  <a:pt x="13399435" y="0"/>
                </a:lnTo>
                <a:lnTo>
                  <a:pt x="13399435" y="3849076"/>
                </a:lnTo>
                <a:lnTo>
                  <a:pt x="0" y="38490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12" name="TextBox 12"/>
          <p:cNvSpPr txBox="1"/>
          <p:nvPr/>
        </p:nvSpPr>
        <p:spPr>
          <a:xfrm>
            <a:off x="5153787" y="1068380"/>
            <a:ext cx="9095613" cy="595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3"/>
              </a:lnSpc>
            </a:pPr>
            <a:r>
              <a:rPr lang="en-US" sz="3602" dirty="0">
                <a:solidFill>
                  <a:srgbClr val="FFFFFF"/>
                </a:solidFill>
                <a:latin typeface="Montserrat"/>
              </a:rPr>
              <a:t>Universidad Nacional De </a:t>
            </a:r>
            <a:r>
              <a:rPr lang="en-US" sz="3602" dirty="0" err="1">
                <a:solidFill>
                  <a:srgbClr val="FFFFFF"/>
                </a:solidFill>
                <a:latin typeface="Montserrat"/>
              </a:rPr>
              <a:t>Ingeniería</a:t>
            </a:r>
            <a:r>
              <a:rPr lang="en-US" sz="3602" dirty="0">
                <a:solidFill>
                  <a:srgbClr val="FFFFFF"/>
                </a:solidFill>
                <a:latin typeface="Montserrat"/>
              </a:rPr>
              <a:t>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930569" y="2150789"/>
            <a:ext cx="8110651" cy="4369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417"/>
              </a:lnSpc>
            </a:pPr>
            <a:r>
              <a:rPr lang="en-US" sz="11726">
                <a:solidFill>
                  <a:srgbClr val="558ED5"/>
                </a:solidFill>
                <a:latin typeface="Tropikal"/>
              </a:rPr>
              <a:t>Método de</a:t>
            </a:r>
          </a:p>
          <a:p>
            <a:pPr algn="ctr">
              <a:lnSpc>
                <a:spcPts val="16417"/>
              </a:lnSpc>
            </a:pPr>
            <a:r>
              <a:rPr lang="en-US" sz="11726">
                <a:solidFill>
                  <a:srgbClr val="558ED5"/>
                </a:solidFill>
                <a:latin typeface="Tropikal"/>
              </a:rPr>
              <a:t> Sobre Carga</a:t>
            </a:r>
            <a:r>
              <a:rPr lang="en-US" sz="11726">
                <a:solidFill>
                  <a:srgbClr val="007ACC"/>
                </a:solidFill>
                <a:latin typeface="Tropikal"/>
              </a:rPr>
              <a:t>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015932" y="7675531"/>
            <a:ext cx="10790367" cy="17716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Tropikal"/>
              </a:rPr>
              <a:t>Ninfa Rodríguez  Erick Sequeira  </a:t>
            </a:r>
            <a:r>
              <a:rPr lang="en-US" sz="5199" dirty="0" err="1">
                <a:solidFill>
                  <a:srgbClr val="FFFFFF"/>
                </a:solidFill>
                <a:latin typeface="Tropikal"/>
              </a:rPr>
              <a:t>Maikeli</a:t>
            </a:r>
            <a:r>
              <a:rPr lang="en-US" sz="5199" dirty="0">
                <a:solidFill>
                  <a:srgbClr val="FFFFFF"/>
                </a:solidFill>
                <a:latin typeface="Tropikal"/>
              </a:rPr>
              <a:t> Rodríguez     Scarleth vindel   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8" grpId="0" animBg="1"/>
      <p:bldP spid="11" grpId="0" animBg="1"/>
      <p:bldP spid="12" grpId="0"/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3" name="Freeform 3"/>
          <p:cNvSpPr/>
          <p:nvPr/>
        </p:nvSpPr>
        <p:spPr>
          <a:xfrm>
            <a:off x="15307056" y="0"/>
            <a:ext cx="2980944" cy="3621024"/>
          </a:xfrm>
          <a:custGeom>
            <a:avLst/>
            <a:gdLst/>
            <a:ahLst/>
            <a:cxnLst/>
            <a:rect l="l" t="t" r="r" b="b"/>
            <a:pathLst>
              <a:path w="2980944" h="3621024">
                <a:moveTo>
                  <a:pt x="0" y="0"/>
                </a:moveTo>
                <a:lnTo>
                  <a:pt x="2980944" y="0"/>
                </a:lnTo>
                <a:lnTo>
                  <a:pt x="2980944" y="3621024"/>
                </a:lnTo>
                <a:lnTo>
                  <a:pt x="0" y="36210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318" t="-16414" r="-3314"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4" name="Freeform 4"/>
          <p:cNvSpPr/>
          <p:nvPr/>
        </p:nvSpPr>
        <p:spPr>
          <a:xfrm flipH="1">
            <a:off x="13337030" y="1470187"/>
            <a:ext cx="1161288" cy="1664208"/>
          </a:xfrm>
          <a:custGeom>
            <a:avLst/>
            <a:gdLst/>
            <a:ahLst/>
            <a:cxnLst/>
            <a:rect l="l" t="t" r="r" b="b"/>
            <a:pathLst>
              <a:path w="1161288" h="1664208">
                <a:moveTo>
                  <a:pt x="1161288" y="0"/>
                </a:moveTo>
                <a:lnTo>
                  <a:pt x="0" y="0"/>
                </a:lnTo>
                <a:lnTo>
                  <a:pt x="0" y="1664208"/>
                </a:lnTo>
                <a:lnTo>
                  <a:pt x="1161288" y="1664208"/>
                </a:lnTo>
                <a:lnTo>
                  <a:pt x="1161288" y="0"/>
                </a:lnTo>
                <a:close/>
              </a:path>
            </a:pathLst>
          </a:custGeom>
          <a:blipFill>
            <a:blip r:embed="rId4"/>
            <a:stretch>
              <a:fillRect l="-170" r="-186"/>
            </a:stretch>
          </a:blipFill>
        </p:spPr>
        <p:txBody>
          <a:bodyPr/>
          <a:lstStyle/>
          <a:p>
            <a:endParaRPr lang="af-ZA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 rot="-3907680">
            <a:off x="14817960" y="7901307"/>
            <a:ext cx="2521172" cy="2314765"/>
            <a:chOff x="0" y="0"/>
            <a:chExt cx="3361563" cy="30863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61563" cy="3086354"/>
            </a:xfrm>
            <a:custGeom>
              <a:avLst/>
              <a:gdLst/>
              <a:ahLst/>
              <a:cxnLst/>
              <a:rect l="l" t="t" r="r" b="b"/>
              <a:pathLst>
                <a:path w="3361563" h="3086354">
                  <a:moveTo>
                    <a:pt x="3361436" y="0"/>
                  </a:moveTo>
                  <a:lnTo>
                    <a:pt x="0" y="0"/>
                  </a:lnTo>
                  <a:lnTo>
                    <a:pt x="0" y="1811528"/>
                  </a:lnTo>
                  <a:lnTo>
                    <a:pt x="591058" y="3086354"/>
                  </a:lnTo>
                  <a:lnTo>
                    <a:pt x="3361563" y="3086227"/>
                  </a:lnTo>
                  <a:lnTo>
                    <a:pt x="3361563" y="2639822"/>
                  </a:lnTo>
                  <a:lnTo>
                    <a:pt x="3361436" y="0"/>
                  </a:lnTo>
                  <a:close/>
                </a:path>
              </a:pathLst>
            </a:custGeom>
            <a:blipFill>
              <a:blip r:embed="rId5"/>
              <a:stretch>
                <a:fillRect t="-139" r="1" b="-144"/>
              </a:stretch>
            </a:blipFill>
          </p:spPr>
          <p:txBody>
            <a:bodyPr/>
            <a:lstStyle/>
            <a:p>
              <a:endParaRPr lang="af-ZA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 rot="3845580">
            <a:off x="250108" y="144280"/>
            <a:ext cx="1684782" cy="3107245"/>
            <a:chOff x="0" y="0"/>
            <a:chExt cx="2246376" cy="414299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46376" cy="4142994"/>
            </a:xfrm>
            <a:custGeom>
              <a:avLst/>
              <a:gdLst/>
              <a:ahLst/>
              <a:cxnLst/>
              <a:rect l="l" t="t" r="r" b="b"/>
              <a:pathLst>
                <a:path w="2246376" h="4142994">
                  <a:moveTo>
                    <a:pt x="0" y="762"/>
                  </a:moveTo>
                  <a:lnTo>
                    <a:pt x="1270" y="3145917"/>
                  </a:lnTo>
                  <a:lnTo>
                    <a:pt x="2054098" y="4142994"/>
                  </a:lnTo>
                  <a:lnTo>
                    <a:pt x="2246376" y="4142867"/>
                  </a:lnTo>
                  <a:lnTo>
                    <a:pt x="2244725" y="0"/>
                  </a:lnTo>
                  <a:lnTo>
                    <a:pt x="2211959" y="0"/>
                  </a:lnTo>
                  <a:lnTo>
                    <a:pt x="0" y="762"/>
                  </a:lnTo>
                  <a:close/>
                </a:path>
              </a:pathLst>
            </a:custGeom>
            <a:blipFill>
              <a:blip r:embed="rId6"/>
              <a:stretch>
                <a:fillRect l="-226" r="-237" b="-19"/>
              </a:stretch>
            </a:blipFill>
          </p:spPr>
          <p:txBody>
            <a:bodyPr/>
            <a:lstStyle/>
            <a:p>
              <a:endParaRPr lang="af-ZA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4398617" y="3621024"/>
            <a:ext cx="9490766" cy="6642136"/>
            <a:chOff x="0" y="0"/>
            <a:chExt cx="16532352" cy="1157020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532352" cy="11570208"/>
            </a:xfrm>
            <a:custGeom>
              <a:avLst/>
              <a:gdLst/>
              <a:ahLst/>
              <a:cxnLst/>
              <a:rect l="l" t="t" r="r" b="b"/>
              <a:pathLst>
                <a:path w="16532352" h="11570208">
                  <a:moveTo>
                    <a:pt x="16532352" y="0"/>
                  </a:moveTo>
                  <a:lnTo>
                    <a:pt x="0" y="0"/>
                  </a:lnTo>
                  <a:lnTo>
                    <a:pt x="0" y="11570208"/>
                  </a:lnTo>
                  <a:lnTo>
                    <a:pt x="16532352" y="11570208"/>
                  </a:lnTo>
                  <a:lnTo>
                    <a:pt x="16532352" y="0"/>
                  </a:lnTo>
                  <a:close/>
                </a:path>
              </a:pathLst>
            </a:custGeom>
            <a:blipFill>
              <a:blip r:embed="rId7"/>
              <a:stretch>
                <a:fillRect b="-526"/>
              </a:stretch>
            </a:blipFill>
          </p:spPr>
          <p:txBody>
            <a:bodyPr/>
            <a:lstStyle/>
            <a:p>
              <a:endParaRPr lang="af-ZA"/>
            </a:p>
          </p:txBody>
        </p:sp>
      </p:grpSp>
      <p:sp>
        <p:nvSpPr>
          <p:cNvPr id="11" name="Freeform 11"/>
          <p:cNvSpPr/>
          <p:nvPr/>
        </p:nvSpPr>
        <p:spPr>
          <a:xfrm rot="10703845" flipH="1">
            <a:off x="2880992" y="1286880"/>
            <a:ext cx="1157712" cy="1659083"/>
          </a:xfrm>
          <a:custGeom>
            <a:avLst/>
            <a:gdLst/>
            <a:ahLst/>
            <a:cxnLst/>
            <a:rect l="l" t="t" r="r" b="b"/>
            <a:pathLst>
              <a:path w="1157712" h="1659083">
                <a:moveTo>
                  <a:pt x="1157712" y="0"/>
                </a:moveTo>
                <a:lnTo>
                  <a:pt x="0" y="0"/>
                </a:lnTo>
                <a:lnTo>
                  <a:pt x="0" y="1659083"/>
                </a:lnTo>
                <a:lnTo>
                  <a:pt x="1157712" y="1659083"/>
                </a:lnTo>
                <a:lnTo>
                  <a:pt x="1157712" y="0"/>
                </a:lnTo>
                <a:close/>
              </a:path>
            </a:pathLst>
          </a:custGeom>
          <a:blipFill>
            <a:blip r:embed="rId4"/>
            <a:stretch>
              <a:fillRect l="-170" r="-186"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12" name="TextBox 12"/>
          <p:cNvSpPr txBox="1"/>
          <p:nvPr/>
        </p:nvSpPr>
        <p:spPr>
          <a:xfrm>
            <a:off x="4639626" y="1193962"/>
            <a:ext cx="7657646" cy="2427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64"/>
              </a:lnSpc>
            </a:pPr>
            <a:r>
              <a:rPr lang="en-US" sz="6546">
                <a:solidFill>
                  <a:srgbClr val="558ED5"/>
                </a:solidFill>
                <a:latin typeface="Tropikal"/>
              </a:rPr>
              <a:t>¿Qué es un método de </a:t>
            </a:r>
          </a:p>
          <a:p>
            <a:pPr algn="ctr">
              <a:lnSpc>
                <a:spcPts val="9164"/>
              </a:lnSpc>
            </a:pPr>
            <a:r>
              <a:rPr lang="en-US" sz="6546">
                <a:solidFill>
                  <a:srgbClr val="558ED5"/>
                </a:solidFill>
                <a:latin typeface="Tropikal"/>
              </a:rPr>
              <a:t>sobre carga 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639626" y="4962525"/>
            <a:ext cx="8926187" cy="898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Tropikal"/>
              </a:rPr>
              <a:t>La sobre carga de métodos hace que</a:t>
            </a:r>
          </a:p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Tropikal"/>
              </a:rPr>
              <a:t>un mismo nombre pueda representar </a:t>
            </a:r>
          </a:p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Tropikal"/>
              </a:rPr>
              <a:t>distintos métodos con distinto tipo y número de parametros que realizan diferentes acciones manejados de la misma clase.</a:t>
            </a:r>
          </a:p>
          <a:p>
            <a:pPr algn="ctr">
              <a:lnSpc>
                <a:spcPts val="5880"/>
              </a:lnSpc>
            </a:pPr>
            <a:endParaRPr lang="en-US" sz="4200">
              <a:solidFill>
                <a:srgbClr val="000000"/>
              </a:solidFill>
              <a:latin typeface="Tropikal"/>
            </a:endParaRPr>
          </a:p>
          <a:p>
            <a:pPr algn="ctr">
              <a:lnSpc>
                <a:spcPts val="5880"/>
              </a:lnSpc>
            </a:pPr>
            <a:endParaRPr lang="en-US" sz="4200">
              <a:solidFill>
                <a:srgbClr val="000000"/>
              </a:solidFill>
              <a:latin typeface="Tropikal"/>
            </a:endParaRPr>
          </a:p>
          <a:p>
            <a:pPr algn="ctr">
              <a:lnSpc>
                <a:spcPts val="5880"/>
              </a:lnSpc>
            </a:pPr>
            <a:endParaRPr lang="en-US" sz="4200">
              <a:solidFill>
                <a:srgbClr val="000000"/>
              </a:solidFill>
              <a:latin typeface="Tropikal"/>
            </a:endParaRPr>
          </a:p>
          <a:p>
            <a:pPr algn="ctr">
              <a:lnSpc>
                <a:spcPts val="5880"/>
              </a:lnSpc>
            </a:pPr>
            <a:endParaRPr lang="en-US" sz="4200">
              <a:solidFill>
                <a:srgbClr val="000000"/>
              </a:solidFill>
              <a:latin typeface="Tropikal"/>
            </a:endParaRPr>
          </a:p>
          <a:p>
            <a:pPr algn="ctr">
              <a:lnSpc>
                <a:spcPts val="5880"/>
              </a:lnSpc>
            </a:pPr>
            <a:endParaRPr lang="en-US" sz="4200">
              <a:solidFill>
                <a:srgbClr val="000000"/>
              </a:solidFill>
              <a:latin typeface="Tropikal"/>
            </a:endParaRPr>
          </a:p>
          <a:p>
            <a:pPr algn="ctr">
              <a:lnSpc>
                <a:spcPts val="5880"/>
              </a:lnSpc>
            </a:pPr>
            <a:endParaRPr lang="en-US" sz="4200">
              <a:solidFill>
                <a:srgbClr val="000000"/>
              </a:solidFill>
              <a:latin typeface="Tropikal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11" grpId="0" animBg="1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6990"/>
          </a:xfrm>
          <a:custGeom>
            <a:avLst/>
            <a:gdLst/>
            <a:ahLst/>
            <a:cxnLst/>
            <a:rect l="l" t="t" r="r" b="b"/>
            <a:pathLst>
              <a:path w="18288000" h="10286990">
                <a:moveTo>
                  <a:pt x="0" y="0"/>
                </a:moveTo>
                <a:lnTo>
                  <a:pt x="18288000" y="0"/>
                </a:lnTo>
                <a:lnTo>
                  <a:pt x="18288000" y="10286990"/>
                </a:lnTo>
                <a:lnTo>
                  <a:pt x="0" y="10286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" t="-18592" r="-1549" b="-18595"/>
            </a:stretch>
          </a:blipFill>
        </p:spPr>
        <p:txBody>
          <a:bodyPr/>
          <a:lstStyle/>
          <a:p>
            <a:endParaRPr lang="af-ZA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-1404300">
            <a:off x="16285802" y="2808443"/>
            <a:ext cx="2700052" cy="2956275"/>
            <a:chOff x="0" y="0"/>
            <a:chExt cx="3600069" cy="39416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00069" cy="3941699"/>
            </a:xfrm>
            <a:custGeom>
              <a:avLst/>
              <a:gdLst/>
              <a:ahLst/>
              <a:cxnLst/>
              <a:rect l="l" t="t" r="r" b="b"/>
              <a:pathLst>
                <a:path w="3600069" h="3941699">
                  <a:moveTo>
                    <a:pt x="3600069" y="1270"/>
                  </a:moveTo>
                  <a:lnTo>
                    <a:pt x="0" y="0"/>
                  </a:lnTo>
                  <a:lnTo>
                    <a:pt x="127" y="3941699"/>
                  </a:lnTo>
                  <a:lnTo>
                    <a:pt x="1894586" y="3941699"/>
                  </a:lnTo>
                  <a:lnTo>
                    <a:pt x="3600069" y="1270"/>
                  </a:lnTo>
                  <a:close/>
                </a:path>
              </a:pathLst>
            </a:custGeom>
            <a:blipFill>
              <a:blip r:embed="rId3"/>
              <a:stretch>
                <a:fillRect l="-3688" t="-1" r="-3688" b="-1"/>
              </a:stretch>
            </a:blipFill>
          </p:spPr>
          <p:txBody>
            <a:bodyPr/>
            <a:lstStyle/>
            <a:p>
              <a:endParaRPr lang="af-ZA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 rot="-1805280">
            <a:off x="1606459" y="521394"/>
            <a:ext cx="1913382" cy="650748"/>
            <a:chOff x="0" y="-127"/>
            <a:chExt cx="2551176" cy="867664"/>
          </a:xfrm>
        </p:grpSpPr>
        <p:sp>
          <p:nvSpPr>
            <p:cNvPr id="6" name="Freeform 6"/>
            <p:cNvSpPr/>
            <p:nvPr/>
          </p:nvSpPr>
          <p:spPr>
            <a:xfrm>
              <a:off x="0" y="-127"/>
              <a:ext cx="2551176" cy="867664"/>
            </a:xfrm>
            <a:custGeom>
              <a:avLst/>
              <a:gdLst/>
              <a:ahLst/>
              <a:cxnLst/>
              <a:rect l="l" t="t" r="r" b="b"/>
              <a:pathLst>
                <a:path w="2551176" h="867664">
                  <a:moveTo>
                    <a:pt x="2551176" y="127"/>
                  </a:moveTo>
                  <a:lnTo>
                    <a:pt x="0" y="127"/>
                  </a:lnTo>
                  <a:lnTo>
                    <a:pt x="0" y="594741"/>
                  </a:lnTo>
                  <a:lnTo>
                    <a:pt x="0" y="867664"/>
                  </a:lnTo>
                  <a:lnTo>
                    <a:pt x="2551176" y="867410"/>
                  </a:lnTo>
                  <a:lnTo>
                    <a:pt x="2551176" y="0"/>
                  </a:lnTo>
                  <a:close/>
                </a:path>
              </a:pathLst>
            </a:custGeom>
            <a:blipFill>
              <a:blip r:embed="rId4"/>
              <a:stretch>
                <a:fillRect t="-455" b="-478"/>
              </a:stretch>
            </a:blipFill>
          </p:spPr>
          <p:txBody>
            <a:bodyPr/>
            <a:lstStyle/>
            <a:p>
              <a:endParaRPr lang="af-ZA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 rot="-1805280">
            <a:off x="15012214" y="9198863"/>
            <a:ext cx="1913287" cy="650558"/>
            <a:chOff x="0" y="0"/>
            <a:chExt cx="2551049" cy="86741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51049" cy="867410"/>
            </a:xfrm>
            <a:custGeom>
              <a:avLst/>
              <a:gdLst/>
              <a:ahLst/>
              <a:cxnLst/>
              <a:rect l="l" t="t" r="r" b="b"/>
              <a:pathLst>
                <a:path w="2551049" h="867410">
                  <a:moveTo>
                    <a:pt x="2551049" y="0"/>
                  </a:moveTo>
                  <a:lnTo>
                    <a:pt x="0" y="0"/>
                  </a:lnTo>
                  <a:lnTo>
                    <a:pt x="0" y="867410"/>
                  </a:lnTo>
                  <a:lnTo>
                    <a:pt x="2551049" y="867410"/>
                  </a:lnTo>
                  <a:lnTo>
                    <a:pt x="2551049" y="0"/>
                  </a:lnTo>
                  <a:close/>
                </a:path>
              </a:pathLst>
            </a:custGeom>
            <a:blipFill>
              <a:blip r:embed="rId4"/>
              <a:stretch>
                <a:fillRect t="-472" r="-4" b="-490"/>
              </a:stretch>
            </a:blipFill>
          </p:spPr>
          <p:txBody>
            <a:bodyPr/>
            <a:lstStyle/>
            <a:p>
              <a:endParaRPr lang="af-ZA"/>
            </a:p>
          </p:txBody>
        </p:sp>
      </p:grpSp>
      <p:sp>
        <p:nvSpPr>
          <p:cNvPr id="9" name="Freeform 9"/>
          <p:cNvSpPr/>
          <p:nvPr/>
        </p:nvSpPr>
        <p:spPr>
          <a:xfrm flipV="1">
            <a:off x="0" y="6775704"/>
            <a:ext cx="2450592" cy="3429000"/>
          </a:xfrm>
          <a:custGeom>
            <a:avLst/>
            <a:gdLst/>
            <a:ahLst/>
            <a:cxnLst/>
            <a:rect l="l" t="t" r="r" b="b"/>
            <a:pathLst>
              <a:path w="2450592" h="3429000">
                <a:moveTo>
                  <a:pt x="0" y="3429000"/>
                </a:moveTo>
                <a:lnTo>
                  <a:pt x="2450592" y="3429000"/>
                </a:lnTo>
                <a:lnTo>
                  <a:pt x="2450592" y="0"/>
                </a:lnTo>
                <a:lnTo>
                  <a:pt x="0" y="0"/>
                </a:lnTo>
                <a:lnTo>
                  <a:pt x="0" y="3429000"/>
                </a:lnTo>
                <a:close/>
              </a:path>
            </a:pathLst>
          </a:custGeom>
          <a:blipFill>
            <a:blip r:embed="rId5"/>
            <a:stretch>
              <a:fillRect l="-8975" r="-8229"/>
            </a:stretch>
          </a:blipFill>
        </p:spPr>
        <p:txBody>
          <a:bodyPr/>
          <a:lstStyle/>
          <a:p>
            <a:endParaRPr lang="af-ZA"/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 rot="-3907680">
            <a:off x="15913820" y="7938551"/>
            <a:ext cx="2521172" cy="2314766"/>
            <a:chOff x="0" y="0"/>
            <a:chExt cx="3361563" cy="308635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361563" cy="3086354"/>
            </a:xfrm>
            <a:custGeom>
              <a:avLst/>
              <a:gdLst/>
              <a:ahLst/>
              <a:cxnLst/>
              <a:rect l="l" t="t" r="r" b="b"/>
              <a:pathLst>
                <a:path w="3361563" h="3086354">
                  <a:moveTo>
                    <a:pt x="3361436" y="0"/>
                  </a:moveTo>
                  <a:lnTo>
                    <a:pt x="0" y="0"/>
                  </a:lnTo>
                  <a:lnTo>
                    <a:pt x="0" y="1693545"/>
                  </a:lnTo>
                  <a:lnTo>
                    <a:pt x="645795" y="3086354"/>
                  </a:lnTo>
                  <a:lnTo>
                    <a:pt x="1882267" y="3086354"/>
                  </a:lnTo>
                  <a:lnTo>
                    <a:pt x="3361563" y="2400554"/>
                  </a:lnTo>
                  <a:lnTo>
                    <a:pt x="3361563" y="240411"/>
                  </a:lnTo>
                  <a:lnTo>
                    <a:pt x="3361563" y="0"/>
                  </a:lnTo>
                  <a:close/>
                </a:path>
              </a:pathLst>
            </a:custGeom>
            <a:blipFill>
              <a:blip r:embed="rId6"/>
              <a:stretch>
                <a:fillRect t="-139" r="1" b="-145"/>
              </a:stretch>
            </a:blipFill>
          </p:spPr>
          <p:txBody>
            <a:bodyPr/>
            <a:lstStyle/>
            <a:p>
              <a:endParaRPr lang="af-ZA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 rot="3845580">
            <a:off x="16070755" y="-1026243"/>
            <a:ext cx="1683639" cy="2801778"/>
            <a:chOff x="0" y="0"/>
            <a:chExt cx="2244852" cy="373570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44852" cy="3735705"/>
            </a:xfrm>
            <a:custGeom>
              <a:avLst/>
              <a:gdLst/>
              <a:ahLst/>
              <a:cxnLst/>
              <a:rect l="l" t="t" r="r" b="b"/>
              <a:pathLst>
                <a:path w="2244852" h="3735705">
                  <a:moveTo>
                    <a:pt x="0" y="3035300"/>
                  </a:moveTo>
                  <a:lnTo>
                    <a:pt x="127" y="3735705"/>
                  </a:lnTo>
                  <a:lnTo>
                    <a:pt x="52451" y="3735705"/>
                  </a:lnTo>
                  <a:lnTo>
                    <a:pt x="2244852" y="3734943"/>
                  </a:lnTo>
                  <a:lnTo>
                    <a:pt x="2243455" y="373634"/>
                  </a:lnTo>
                  <a:lnTo>
                    <a:pt x="1474343" y="0"/>
                  </a:lnTo>
                  <a:close/>
                </a:path>
              </a:pathLst>
            </a:custGeom>
            <a:blipFill>
              <a:blip r:embed="rId7"/>
              <a:stretch>
                <a:fillRect l="-286" t="-10924" r="-244"/>
              </a:stretch>
            </a:blipFill>
          </p:spPr>
          <p:txBody>
            <a:bodyPr/>
            <a:lstStyle/>
            <a:p>
              <a:endParaRPr lang="af-ZA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 rot="3587400">
            <a:off x="83018" y="-615717"/>
            <a:ext cx="1842231" cy="3022664"/>
            <a:chOff x="0" y="0"/>
            <a:chExt cx="2456307" cy="4030218"/>
          </a:xfrm>
        </p:grpSpPr>
        <p:sp>
          <p:nvSpPr>
            <p:cNvPr id="15" name="Freeform 15"/>
            <p:cNvSpPr/>
            <p:nvPr/>
          </p:nvSpPr>
          <p:spPr>
            <a:xfrm flipV="1">
              <a:off x="0" y="0"/>
              <a:ext cx="2456307" cy="4030218"/>
            </a:xfrm>
            <a:custGeom>
              <a:avLst/>
              <a:gdLst/>
              <a:ahLst/>
              <a:cxnLst/>
              <a:rect l="l" t="t" r="r" b="b"/>
              <a:pathLst>
                <a:path w="2456307" h="4030218">
                  <a:moveTo>
                    <a:pt x="94361" y="2441067"/>
                  </a:moveTo>
                  <a:lnTo>
                    <a:pt x="0" y="1180973"/>
                  </a:lnTo>
                  <a:lnTo>
                    <a:pt x="2008505" y="11557"/>
                  </a:lnTo>
                  <a:lnTo>
                    <a:pt x="2162683" y="0"/>
                  </a:lnTo>
                  <a:lnTo>
                    <a:pt x="2456307" y="3922395"/>
                  </a:lnTo>
                  <a:lnTo>
                    <a:pt x="1019683" y="4030218"/>
                  </a:lnTo>
                  <a:close/>
                </a:path>
              </a:pathLst>
            </a:custGeom>
            <a:blipFill>
              <a:blip r:embed="rId7"/>
              <a:stretch>
                <a:fillRect l="-3570" t="-3276" r="-383" b="-3462"/>
              </a:stretch>
            </a:blipFill>
          </p:spPr>
          <p:txBody>
            <a:bodyPr/>
            <a:lstStyle/>
            <a:p>
              <a:endParaRPr lang="af-ZA"/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2099653" y="1543729"/>
            <a:ext cx="14139499" cy="9117054"/>
            <a:chOff x="0" y="0"/>
            <a:chExt cx="16532352" cy="1157020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532352" cy="11570208"/>
            </a:xfrm>
            <a:custGeom>
              <a:avLst/>
              <a:gdLst/>
              <a:ahLst/>
              <a:cxnLst/>
              <a:rect l="l" t="t" r="r" b="b"/>
              <a:pathLst>
                <a:path w="16532352" h="11570208">
                  <a:moveTo>
                    <a:pt x="16532352" y="0"/>
                  </a:moveTo>
                  <a:lnTo>
                    <a:pt x="0" y="0"/>
                  </a:lnTo>
                  <a:lnTo>
                    <a:pt x="0" y="11570208"/>
                  </a:lnTo>
                  <a:lnTo>
                    <a:pt x="16532352" y="11570208"/>
                  </a:lnTo>
                  <a:lnTo>
                    <a:pt x="16532352" y="0"/>
                  </a:lnTo>
                  <a:close/>
                </a:path>
              </a:pathLst>
            </a:custGeom>
            <a:blipFill>
              <a:blip r:embed="rId8"/>
              <a:stretch>
                <a:fillRect b="-526"/>
              </a:stretch>
            </a:blipFill>
          </p:spPr>
          <p:txBody>
            <a:bodyPr/>
            <a:lstStyle/>
            <a:p>
              <a:endParaRPr lang="af-ZA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801178" y="-15864"/>
            <a:ext cx="6685643" cy="1785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558ED5"/>
                </a:solidFill>
                <a:latin typeface="Tropikal"/>
              </a:rPr>
              <a:t>Problemática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695095" y="2971143"/>
            <a:ext cx="12948617" cy="6552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9"/>
              </a:lnSpc>
            </a:pPr>
            <a:r>
              <a:rPr lang="en-US" sz="4092" dirty="0">
                <a:solidFill>
                  <a:srgbClr val="000000"/>
                </a:solidFill>
                <a:latin typeface="Tropikal"/>
              </a:rPr>
              <a:t>Un pequeño </a:t>
            </a:r>
            <a:r>
              <a:rPr lang="en-US" sz="4092" dirty="0" err="1">
                <a:solidFill>
                  <a:srgbClr val="000000"/>
                </a:solidFill>
                <a:latin typeface="Tropikal"/>
              </a:rPr>
              <a:t>emprendimiento</a:t>
            </a:r>
            <a:r>
              <a:rPr lang="en-US" sz="4092" dirty="0">
                <a:solidFill>
                  <a:srgbClr val="000000"/>
                </a:solidFill>
                <a:latin typeface="Tropikal"/>
              </a:rPr>
              <a:t> de una </a:t>
            </a:r>
            <a:r>
              <a:rPr lang="en-US" sz="4092" dirty="0" err="1">
                <a:solidFill>
                  <a:srgbClr val="000000"/>
                </a:solidFill>
                <a:latin typeface="Tropikal"/>
              </a:rPr>
              <a:t>tienda</a:t>
            </a:r>
            <a:r>
              <a:rPr lang="en-US" sz="4092" dirty="0">
                <a:solidFill>
                  <a:srgbClr val="000000"/>
                </a:solidFill>
                <a:latin typeface="Tropikal"/>
              </a:rPr>
              <a:t> de  </a:t>
            </a:r>
            <a:r>
              <a:rPr lang="en-US" sz="4092" dirty="0" err="1">
                <a:solidFill>
                  <a:srgbClr val="000000"/>
                </a:solidFill>
                <a:latin typeface="Tropikal"/>
              </a:rPr>
              <a:t>serigrafía</a:t>
            </a:r>
            <a:r>
              <a:rPr lang="en-US" sz="4092" dirty="0">
                <a:solidFill>
                  <a:srgbClr val="000000"/>
                </a:solidFill>
                <a:latin typeface="Tropikal"/>
              </a:rPr>
              <a:t> , </a:t>
            </a:r>
            <a:r>
              <a:rPr lang="en-US" sz="4092" dirty="0" err="1">
                <a:solidFill>
                  <a:srgbClr val="000000"/>
                </a:solidFill>
                <a:latin typeface="Tropikal"/>
              </a:rPr>
              <a:t>que</a:t>
            </a:r>
            <a:r>
              <a:rPr lang="en-US" sz="4092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092" dirty="0" err="1">
                <a:solidFill>
                  <a:srgbClr val="000000"/>
                </a:solidFill>
                <a:latin typeface="Tropikal"/>
              </a:rPr>
              <a:t>tiene</a:t>
            </a:r>
            <a:r>
              <a:rPr lang="en-US" sz="4092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092" dirty="0" err="1">
                <a:solidFill>
                  <a:srgbClr val="000000"/>
                </a:solidFill>
                <a:latin typeface="Tropikal"/>
              </a:rPr>
              <a:t>poco</a:t>
            </a:r>
            <a:r>
              <a:rPr lang="en-US" sz="4092" dirty="0">
                <a:solidFill>
                  <a:srgbClr val="000000"/>
                </a:solidFill>
                <a:latin typeface="Tropikal"/>
              </a:rPr>
              <a:t> personal con experiencia </a:t>
            </a:r>
            <a:r>
              <a:rPr lang="es-ES" sz="4092" dirty="0">
                <a:solidFill>
                  <a:srgbClr val="000000"/>
                </a:solidFill>
                <a:latin typeface="Tropikal"/>
              </a:rPr>
              <a:t>en el </a:t>
            </a:r>
            <a:r>
              <a:rPr lang="es-ES" sz="4092" dirty="0" err="1">
                <a:solidFill>
                  <a:srgbClr val="000000"/>
                </a:solidFill>
                <a:latin typeface="Tropikal"/>
              </a:rPr>
              <a:t>area</a:t>
            </a:r>
            <a:r>
              <a:rPr lang="es-ES" sz="4092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092" dirty="0">
                <a:solidFill>
                  <a:srgbClr val="000000"/>
                </a:solidFill>
                <a:latin typeface="Tropikal"/>
              </a:rPr>
              <a:t>de </a:t>
            </a:r>
            <a:r>
              <a:rPr lang="en-US" sz="4092" dirty="0" err="1">
                <a:solidFill>
                  <a:srgbClr val="000000"/>
                </a:solidFill>
                <a:latin typeface="Tropikal"/>
              </a:rPr>
              <a:t>atención</a:t>
            </a:r>
            <a:r>
              <a:rPr lang="en-US" sz="4092" dirty="0">
                <a:solidFill>
                  <a:srgbClr val="000000"/>
                </a:solidFill>
                <a:latin typeface="Tropikal"/>
              </a:rPr>
              <a:t>  al </a:t>
            </a:r>
            <a:r>
              <a:rPr lang="en-US" sz="4092" dirty="0" err="1">
                <a:solidFill>
                  <a:srgbClr val="000000"/>
                </a:solidFill>
                <a:latin typeface="Tropikal"/>
              </a:rPr>
              <a:t>cliente</a:t>
            </a:r>
            <a:r>
              <a:rPr lang="en-US" sz="4092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s-ES" sz="4092" dirty="0">
                <a:solidFill>
                  <a:srgbClr val="000000"/>
                </a:solidFill>
                <a:latin typeface="Tropikal"/>
              </a:rPr>
              <a:t>,</a:t>
            </a:r>
            <a:r>
              <a:rPr lang="en-US" sz="4092" dirty="0">
                <a:solidFill>
                  <a:srgbClr val="000000"/>
                </a:solidFill>
                <a:latin typeface="Tropikal"/>
              </a:rPr>
              <a:t>siendo </a:t>
            </a:r>
            <a:r>
              <a:rPr lang="en-US" sz="4092" dirty="0" err="1">
                <a:solidFill>
                  <a:srgbClr val="000000"/>
                </a:solidFill>
                <a:latin typeface="Tropikal"/>
              </a:rPr>
              <a:t>éste</a:t>
            </a:r>
            <a:r>
              <a:rPr lang="en-US" sz="4092" dirty="0">
                <a:solidFill>
                  <a:srgbClr val="000000"/>
                </a:solidFill>
                <a:latin typeface="Tropikal"/>
              </a:rPr>
              <a:t> un problema </a:t>
            </a:r>
            <a:r>
              <a:rPr lang="es-ES" sz="4092" dirty="0">
                <a:solidFill>
                  <a:srgbClr val="000000"/>
                </a:solidFill>
                <a:latin typeface="Tropikal"/>
              </a:rPr>
              <a:t>como</a:t>
            </a:r>
            <a:r>
              <a:rPr lang="en-US" sz="4092" dirty="0">
                <a:solidFill>
                  <a:srgbClr val="000000"/>
                </a:solidFill>
                <a:latin typeface="Tropikal"/>
              </a:rPr>
              <a:t> la </a:t>
            </a:r>
            <a:r>
              <a:rPr lang="en-US" sz="4092" dirty="0" err="1">
                <a:solidFill>
                  <a:srgbClr val="000000"/>
                </a:solidFill>
                <a:latin typeface="Tropikal"/>
              </a:rPr>
              <a:t>aglomerización</a:t>
            </a:r>
            <a:r>
              <a:rPr lang="en-US" sz="4092" dirty="0">
                <a:solidFill>
                  <a:srgbClr val="000000"/>
                </a:solidFill>
                <a:latin typeface="Tropikal"/>
              </a:rPr>
              <a:t> de </a:t>
            </a:r>
            <a:r>
              <a:rPr lang="en-US" sz="4092" dirty="0" err="1">
                <a:solidFill>
                  <a:srgbClr val="000000"/>
                </a:solidFill>
                <a:latin typeface="Tropikal"/>
              </a:rPr>
              <a:t>clientes</a:t>
            </a:r>
            <a:r>
              <a:rPr lang="en-US" sz="4092" dirty="0">
                <a:solidFill>
                  <a:srgbClr val="000000"/>
                </a:solidFill>
                <a:latin typeface="Tropikal"/>
              </a:rPr>
              <a:t> a la hora de </a:t>
            </a:r>
            <a:r>
              <a:rPr lang="en-US" sz="4092" dirty="0" err="1">
                <a:solidFill>
                  <a:srgbClr val="000000"/>
                </a:solidFill>
                <a:latin typeface="Tropikal"/>
              </a:rPr>
              <a:t>reservar</a:t>
            </a:r>
            <a:r>
              <a:rPr lang="en-US" sz="4092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092" dirty="0" err="1">
                <a:solidFill>
                  <a:srgbClr val="000000"/>
                </a:solidFill>
                <a:latin typeface="Tropikal"/>
              </a:rPr>
              <a:t>los</a:t>
            </a:r>
            <a:r>
              <a:rPr lang="en-US" sz="4092" dirty="0">
                <a:solidFill>
                  <a:srgbClr val="000000"/>
                </a:solidFill>
                <a:latin typeface="Tropikal"/>
              </a:rPr>
              <a:t> pedidos , por </a:t>
            </a:r>
            <a:r>
              <a:rPr lang="en-US" sz="4092" dirty="0" err="1">
                <a:solidFill>
                  <a:srgbClr val="000000"/>
                </a:solidFill>
                <a:latin typeface="Tropikal"/>
              </a:rPr>
              <a:t>ende</a:t>
            </a:r>
            <a:r>
              <a:rPr lang="en-US" sz="4092" dirty="0">
                <a:solidFill>
                  <a:srgbClr val="000000"/>
                </a:solidFill>
                <a:latin typeface="Tropikal"/>
              </a:rPr>
              <a:t> el </a:t>
            </a:r>
            <a:r>
              <a:rPr lang="en-US" sz="4092" dirty="0" err="1">
                <a:solidFill>
                  <a:srgbClr val="000000"/>
                </a:solidFill>
                <a:latin typeface="Tropikal"/>
              </a:rPr>
              <a:t>pedido</a:t>
            </a:r>
            <a:r>
              <a:rPr lang="en-US" sz="4092" dirty="0">
                <a:solidFill>
                  <a:srgbClr val="000000"/>
                </a:solidFill>
                <a:latin typeface="Tropikal"/>
              </a:rPr>
              <a:t> se </a:t>
            </a:r>
            <a:r>
              <a:rPr lang="en-US" sz="4092" dirty="0" err="1">
                <a:solidFill>
                  <a:srgbClr val="000000"/>
                </a:solidFill>
                <a:latin typeface="Tropikal"/>
              </a:rPr>
              <a:t>realiza</a:t>
            </a:r>
            <a:r>
              <a:rPr lang="en-US" sz="4092" dirty="0">
                <a:solidFill>
                  <a:srgbClr val="000000"/>
                </a:solidFill>
                <a:latin typeface="Tropikal"/>
              </a:rPr>
              <a:t> de una forma </a:t>
            </a:r>
            <a:r>
              <a:rPr lang="en-US" sz="4092" dirty="0" err="1">
                <a:solidFill>
                  <a:srgbClr val="000000"/>
                </a:solidFill>
                <a:latin typeface="Tropikal"/>
              </a:rPr>
              <a:t>más</a:t>
            </a:r>
            <a:r>
              <a:rPr lang="en-US" sz="4092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092" dirty="0" err="1">
                <a:solidFill>
                  <a:srgbClr val="000000"/>
                </a:solidFill>
                <a:latin typeface="Tropikal"/>
              </a:rPr>
              <a:t>lenta</a:t>
            </a:r>
            <a:r>
              <a:rPr lang="en-US" sz="4092" dirty="0">
                <a:solidFill>
                  <a:srgbClr val="000000"/>
                </a:solidFill>
                <a:latin typeface="Tropikal"/>
              </a:rPr>
              <a:t> , </a:t>
            </a:r>
            <a:r>
              <a:rPr lang="en-US" sz="4092" dirty="0" err="1">
                <a:solidFill>
                  <a:srgbClr val="000000"/>
                </a:solidFill>
                <a:latin typeface="Tropikal"/>
              </a:rPr>
              <a:t>como</a:t>
            </a:r>
            <a:r>
              <a:rPr lang="en-US" sz="4092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092" dirty="0" err="1">
                <a:solidFill>
                  <a:srgbClr val="000000"/>
                </a:solidFill>
                <a:latin typeface="Tropikal"/>
              </a:rPr>
              <a:t>consecuencia</a:t>
            </a:r>
            <a:r>
              <a:rPr lang="en-US" sz="4092" dirty="0">
                <a:solidFill>
                  <a:srgbClr val="000000"/>
                </a:solidFill>
                <a:latin typeface="Tropikal"/>
              </a:rPr>
              <a:t> el </a:t>
            </a:r>
            <a:r>
              <a:rPr lang="en-US" sz="4092" dirty="0" err="1">
                <a:solidFill>
                  <a:srgbClr val="000000"/>
                </a:solidFill>
                <a:latin typeface="Tropikal"/>
              </a:rPr>
              <a:t>poco</a:t>
            </a:r>
            <a:r>
              <a:rPr lang="en-US" sz="4092" dirty="0">
                <a:solidFill>
                  <a:srgbClr val="000000"/>
                </a:solidFill>
                <a:latin typeface="Tropikal"/>
              </a:rPr>
              <a:t> personal no da </a:t>
            </a:r>
            <a:r>
              <a:rPr lang="en-US" sz="4092" dirty="0" err="1">
                <a:solidFill>
                  <a:srgbClr val="000000"/>
                </a:solidFill>
                <a:latin typeface="Tropikal"/>
              </a:rPr>
              <a:t>fluidez</a:t>
            </a:r>
            <a:r>
              <a:rPr lang="en-US" sz="4092" dirty="0">
                <a:solidFill>
                  <a:srgbClr val="000000"/>
                </a:solidFill>
                <a:latin typeface="Tropikal"/>
              </a:rPr>
              <a:t> de </a:t>
            </a:r>
            <a:r>
              <a:rPr lang="en-US" sz="4092" dirty="0" err="1">
                <a:solidFill>
                  <a:srgbClr val="000000"/>
                </a:solidFill>
                <a:latin typeface="Tropikal"/>
              </a:rPr>
              <a:t>clientes</a:t>
            </a:r>
            <a:r>
              <a:rPr lang="en-US" sz="4092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092" dirty="0" err="1">
                <a:solidFill>
                  <a:srgbClr val="000000"/>
                </a:solidFill>
                <a:latin typeface="Tropikal"/>
              </a:rPr>
              <a:t>satisfechos</a:t>
            </a:r>
            <a:r>
              <a:rPr lang="en-US" sz="4092" dirty="0">
                <a:solidFill>
                  <a:srgbClr val="000000"/>
                </a:solidFill>
                <a:latin typeface="Tropikal"/>
              </a:rPr>
              <a:t>. </a:t>
            </a:r>
            <a:r>
              <a:rPr lang="en-US" sz="4092" dirty="0" err="1">
                <a:solidFill>
                  <a:srgbClr val="000000"/>
                </a:solidFill>
                <a:latin typeface="Tropikal"/>
              </a:rPr>
              <a:t>Otros</a:t>
            </a:r>
            <a:r>
              <a:rPr lang="en-US" sz="4092" dirty="0">
                <a:solidFill>
                  <a:srgbClr val="000000"/>
                </a:solidFill>
                <a:latin typeface="Tropikal"/>
              </a:rPr>
              <a:t> de </a:t>
            </a:r>
            <a:r>
              <a:rPr lang="en-US" sz="4092" dirty="0" err="1">
                <a:solidFill>
                  <a:srgbClr val="000000"/>
                </a:solidFill>
                <a:latin typeface="Tropikal"/>
              </a:rPr>
              <a:t>los</a:t>
            </a:r>
            <a:r>
              <a:rPr lang="en-US" sz="4092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092" dirty="0" err="1">
                <a:solidFill>
                  <a:srgbClr val="000000"/>
                </a:solidFill>
                <a:latin typeface="Tropikal"/>
              </a:rPr>
              <a:t>problemas</a:t>
            </a:r>
            <a:r>
              <a:rPr lang="en-US" sz="4092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092" dirty="0" err="1">
                <a:solidFill>
                  <a:srgbClr val="000000"/>
                </a:solidFill>
                <a:latin typeface="Tropikal"/>
              </a:rPr>
              <a:t>frecuentes</a:t>
            </a:r>
            <a:r>
              <a:rPr lang="en-US" sz="4092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092" dirty="0" err="1">
                <a:solidFill>
                  <a:srgbClr val="000000"/>
                </a:solidFill>
                <a:latin typeface="Tropikal"/>
              </a:rPr>
              <a:t>es</a:t>
            </a:r>
            <a:r>
              <a:rPr lang="en-US" sz="4092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092" dirty="0" err="1">
                <a:solidFill>
                  <a:srgbClr val="000000"/>
                </a:solidFill>
                <a:latin typeface="Tropikal"/>
              </a:rPr>
              <a:t>que</a:t>
            </a:r>
            <a:r>
              <a:rPr lang="en-US" sz="4092" dirty="0">
                <a:solidFill>
                  <a:srgbClr val="000000"/>
                </a:solidFill>
                <a:latin typeface="Tropikal"/>
              </a:rPr>
              <a:t> el local </a:t>
            </a:r>
            <a:r>
              <a:rPr lang="en-US" sz="4092" dirty="0" err="1">
                <a:solidFill>
                  <a:srgbClr val="000000"/>
                </a:solidFill>
                <a:latin typeface="Tropikal"/>
              </a:rPr>
              <a:t>quede</a:t>
            </a:r>
            <a:r>
              <a:rPr lang="en-US" sz="4092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092" dirty="0" err="1">
                <a:solidFill>
                  <a:srgbClr val="000000"/>
                </a:solidFill>
                <a:latin typeface="Tropikal"/>
              </a:rPr>
              <a:t>muy</a:t>
            </a:r>
            <a:r>
              <a:rPr lang="en-US" sz="4092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092" dirty="0" err="1">
                <a:solidFill>
                  <a:srgbClr val="000000"/>
                </a:solidFill>
                <a:latin typeface="Tropikal"/>
              </a:rPr>
              <a:t>lejos</a:t>
            </a:r>
            <a:r>
              <a:rPr lang="en-US" sz="4092" dirty="0">
                <a:solidFill>
                  <a:srgbClr val="000000"/>
                </a:solidFill>
                <a:latin typeface="Tropikal"/>
              </a:rPr>
              <a:t> del </a:t>
            </a:r>
            <a:r>
              <a:rPr lang="en-US" sz="4092" dirty="0" err="1">
                <a:solidFill>
                  <a:srgbClr val="000000"/>
                </a:solidFill>
                <a:latin typeface="Tropikal"/>
              </a:rPr>
              <a:t>cliente</a:t>
            </a:r>
            <a:r>
              <a:rPr lang="en-US" sz="4092" dirty="0">
                <a:solidFill>
                  <a:srgbClr val="000000"/>
                </a:solidFill>
                <a:latin typeface="Tropikal"/>
              </a:rPr>
              <a:t> y la </a:t>
            </a:r>
            <a:r>
              <a:rPr lang="en-US" sz="4092" dirty="0" err="1">
                <a:solidFill>
                  <a:srgbClr val="000000"/>
                </a:solidFill>
                <a:latin typeface="Tropikal"/>
              </a:rPr>
              <a:t>falta</a:t>
            </a:r>
            <a:r>
              <a:rPr lang="en-US" sz="4092" dirty="0">
                <a:solidFill>
                  <a:srgbClr val="000000"/>
                </a:solidFill>
                <a:latin typeface="Tropikal"/>
              </a:rPr>
              <a:t> de </a:t>
            </a:r>
            <a:r>
              <a:rPr lang="en-US" sz="4092" dirty="0" err="1">
                <a:solidFill>
                  <a:srgbClr val="000000"/>
                </a:solidFill>
                <a:latin typeface="Tropikal"/>
              </a:rPr>
              <a:t>tiempo</a:t>
            </a:r>
            <a:r>
              <a:rPr lang="en-US" sz="4092" dirty="0">
                <a:solidFill>
                  <a:srgbClr val="000000"/>
                </a:solidFill>
                <a:latin typeface="Tropikal"/>
              </a:rPr>
              <a:t>.</a:t>
            </a:r>
          </a:p>
          <a:p>
            <a:pPr algn="ctr">
              <a:lnSpc>
                <a:spcPts val="5729"/>
              </a:lnSpc>
            </a:pPr>
            <a:r>
              <a:rPr lang="en-US" sz="4092" dirty="0">
                <a:solidFill>
                  <a:srgbClr val="000000"/>
                </a:solidFill>
                <a:latin typeface="Tropikal"/>
              </a:rPr>
              <a:t> 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50" t="-18334" r="-850" b="-27390"/>
            </a:stretch>
          </a:blipFill>
        </p:spPr>
        <p:txBody>
          <a:bodyPr/>
          <a:lstStyle/>
          <a:p>
            <a:endParaRPr lang="af-ZA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-1805280">
            <a:off x="1606459" y="521394"/>
            <a:ext cx="1913382" cy="650748"/>
            <a:chOff x="0" y="-127"/>
            <a:chExt cx="2551176" cy="867664"/>
          </a:xfrm>
        </p:grpSpPr>
        <p:sp>
          <p:nvSpPr>
            <p:cNvPr id="4" name="Freeform 4"/>
            <p:cNvSpPr/>
            <p:nvPr/>
          </p:nvSpPr>
          <p:spPr>
            <a:xfrm>
              <a:off x="0" y="-127"/>
              <a:ext cx="2551176" cy="867664"/>
            </a:xfrm>
            <a:custGeom>
              <a:avLst/>
              <a:gdLst/>
              <a:ahLst/>
              <a:cxnLst/>
              <a:rect l="l" t="t" r="r" b="b"/>
              <a:pathLst>
                <a:path w="2551176" h="867664">
                  <a:moveTo>
                    <a:pt x="2551176" y="127"/>
                  </a:moveTo>
                  <a:lnTo>
                    <a:pt x="0" y="127"/>
                  </a:lnTo>
                  <a:lnTo>
                    <a:pt x="0" y="594741"/>
                  </a:lnTo>
                  <a:lnTo>
                    <a:pt x="0" y="867664"/>
                  </a:lnTo>
                  <a:lnTo>
                    <a:pt x="2551176" y="867410"/>
                  </a:lnTo>
                  <a:lnTo>
                    <a:pt x="2551176" y="0"/>
                  </a:lnTo>
                  <a:close/>
                </a:path>
              </a:pathLst>
            </a:custGeom>
            <a:blipFill>
              <a:blip r:embed="rId3"/>
              <a:stretch>
                <a:fillRect t="-455" b="-478"/>
              </a:stretch>
            </a:blipFill>
          </p:spPr>
          <p:txBody>
            <a:bodyPr/>
            <a:lstStyle/>
            <a:p>
              <a:endParaRPr lang="af-ZA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 rot="-1805280">
            <a:off x="15012214" y="9198863"/>
            <a:ext cx="1913287" cy="650558"/>
            <a:chOff x="0" y="0"/>
            <a:chExt cx="2551049" cy="8674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51049" cy="867410"/>
            </a:xfrm>
            <a:custGeom>
              <a:avLst/>
              <a:gdLst/>
              <a:ahLst/>
              <a:cxnLst/>
              <a:rect l="l" t="t" r="r" b="b"/>
              <a:pathLst>
                <a:path w="2551049" h="867410">
                  <a:moveTo>
                    <a:pt x="2551049" y="0"/>
                  </a:moveTo>
                  <a:lnTo>
                    <a:pt x="0" y="0"/>
                  </a:lnTo>
                  <a:lnTo>
                    <a:pt x="0" y="867410"/>
                  </a:lnTo>
                  <a:lnTo>
                    <a:pt x="2551049" y="867410"/>
                  </a:lnTo>
                  <a:lnTo>
                    <a:pt x="2551049" y="0"/>
                  </a:lnTo>
                  <a:close/>
                </a:path>
              </a:pathLst>
            </a:custGeom>
            <a:blipFill>
              <a:blip r:embed="rId3"/>
              <a:stretch>
                <a:fillRect t="-472" r="-4" b="-490"/>
              </a:stretch>
            </a:blipFill>
          </p:spPr>
          <p:txBody>
            <a:bodyPr/>
            <a:lstStyle/>
            <a:p>
              <a:endParaRPr lang="af-ZA"/>
            </a:p>
          </p:txBody>
        </p:sp>
      </p:grpSp>
      <p:sp>
        <p:nvSpPr>
          <p:cNvPr id="7" name="Freeform 7"/>
          <p:cNvSpPr/>
          <p:nvPr/>
        </p:nvSpPr>
        <p:spPr>
          <a:xfrm flipV="1">
            <a:off x="0" y="6775704"/>
            <a:ext cx="2450592" cy="3429000"/>
          </a:xfrm>
          <a:custGeom>
            <a:avLst/>
            <a:gdLst/>
            <a:ahLst/>
            <a:cxnLst/>
            <a:rect l="l" t="t" r="r" b="b"/>
            <a:pathLst>
              <a:path w="2450592" h="3429000">
                <a:moveTo>
                  <a:pt x="0" y="3429000"/>
                </a:moveTo>
                <a:lnTo>
                  <a:pt x="2450592" y="3429000"/>
                </a:lnTo>
                <a:lnTo>
                  <a:pt x="2450592" y="0"/>
                </a:lnTo>
                <a:lnTo>
                  <a:pt x="0" y="0"/>
                </a:lnTo>
                <a:lnTo>
                  <a:pt x="0" y="3429000"/>
                </a:lnTo>
                <a:close/>
              </a:path>
            </a:pathLst>
          </a:custGeom>
          <a:blipFill>
            <a:blip r:embed="rId4"/>
            <a:stretch>
              <a:fillRect l="-8975" r="-8229"/>
            </a:stretch>
          </a:blipFill>
        </p:spPr>
        <p:txBody>
          <a:bodyPr/>
          <a:lstStyle/>
          <a:p>
            <a:endParaRPr lang="af-ZA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 rot="-9006360">
            <a:off x="17140700" y="-152176"/>
            <a:ext cx="1067943" cy="2611659"/>
            <a:chOff x="0" y="0"/>
            <a:chExt cx="1423924" cy="348221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23924" cy="3482213"/>
            </a:xfrm>
            <a:custGeom>
              <a:avLst/>
              <a:gdLst/>
              <a:ahLst/>
              <a:cxnLst/>
              <a:rect l="l" t="t" r="r" b="b"/>
              <a:pathLst>
                <a:path w="1423924" h="3482213">
                  <a:moveTo>
                    <a:pt x="1423924" y="3106039"/>
                  </a:moveTo>
                  <a:lnTo>
                    <a:pt x="1423670" y="0"/>
                  </a:lnTo>
                  <a:lnTo>
                    <a:pt x="0" y="254"/>
                  </a:lnTo>
                  <a:lnTo>
                    <a:pt x="127" y="2143633"/>
                  </a:lnTo>
                  <a:lnTo>
                    <a:pt x="769620" y="3482213"/>
                  </a:lnTo>
                  <a:close/>
                </a:path>
              </a:pathLst>
            </a:custGeom>
            <a:blipFill>
              <a:blip r:embed="rId5"/>
              <a:stretch>
                <a:fillRect l="-256" r="-244" b="-3620"/>
              </a:stretch>
            </a:blipFill>
          </p:spPr>
          <p:txBody>
            <a:bodyPr/>
            <a:lstStyle/>
            <a:p>
              <a:endParaRPr lang="af-ZA"/>
            </a:p>
          </p:txBody>
        </p:sp>
      </p:grpSp>
      <p:sp>
        <p:nvSpPr>
          <p:cNvPr id="10" name="Freeform 10"/>
          <p:cNvSpPr/>
          <p:nvPr/>
        </p:nvSpPr>
        <p:spPr>
          <a:xfrm>
            <a:off x="282883" y="0"/>
            <a:ext cx="1507398" cy="2816352"/>
          </a:xfrm>
          <a:custGeom>
            <a:avLst/>
            <a:gdLst/>
            <a:ahLst/>
            <a:cxnLst/>
            <a:rect l="l" t="t" r="r" b="b"/>
            <a:pathLst>
              <a:path w="1507398" h="2816352">
                <a:moveTo>
                  <a:pt x="0" y="0"/>
                </a:moveTo>
                <a:lnTo>
                  <a:pt x="1507398" y="0"/>
                </a:lnTo>
                <a:lnTo>
                  <a:pt x="1507398" y="2816352"/>
                </a:lnTo>
                <a:lnTo>
                  <a:pt x="0" y="2816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11" name="Freeform 11"/>
          <p:cNvSpPr/>
          <p:nvPr/>
        </p:nvSpPr>
        <p:spPr>
          <a:xfrm>
            <a:off x="16982256" y="8266176"/>
            <a:ext cx="1011241" cy="1920240"/>
          </a:xfrm>
          <a:custGeom>
            <a:avLst/>
            <a:gdLst/>
            <a:ahLst/>
            <a:cxnLst/>
            <a:rect l="l" t="t" r="r" b="b"/>
            <a:pathLst>
              <a:path w="1011241" h="1920240">
                <a:moveTo>
                  <a:pt x="0" y="0"/>
                </a:moveTo>
                <a:lnTo>
                  <a:pt x="1011241" y="0"/>
                </a:lnTo>
                <a:lnTo>
                  <a:pt x="1011241" y="1920240"/>
                </a:lnTo>
                <a:lnTo>
                  <a:pt x="0" y="19202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12" name="Freeform 12"/>
          <p:cNvSpPr/>
          <p:nvPr/>
        </p:nvSpPr>
        <p:spPr>
          <a:xfrm>
            <a:off x="3042623" y="1883026"/>
            <a:ext cx="13007902" cy="8229600"/>
          </a:xfrm>
          <a:custGeom>
            <a:avLst/>
            <a:gdLst/>
            <a:ahLst/>
            <a:cxnLst/>
            <a:rect l="l" t="t" r="r" b="b"/>
            <a:pathLst>
              <a:path w="13007902" h="8229600">
                <a:moveTo>
                  <a:pt x="0" y="0"/>
                </a:moveTo>
                <a:lnTo>
                  <a:pt x="13007902" y="0"/>
                </a:lnTo>
                <a:lnTo>
                  <a:pt x="130079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4629" b="-4629"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13" name="TextBox 13"/>
          <p:cNvSpPr txBox="1"/>
          <p:nvPr/>
        </p:nvSpPr>
        <p:spPr>
          <a:xfrm>
            <a:off x="7084057" y="1806826"/>
            <a:ext cx="307696" cy="339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14">
                <a:solidFill>
                  <a:srgbClr val="558ED5"/>
                </a:solidFill>
                <a:latin typeface="Calibri (MS)"/>
              </a:rPr>
              <a:t>m-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85398" y="-59372"/>
            <a:ext cx="4483214" cy="1785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7ACC"/>
                </a:solidFill>
                <a:latin typeface="Tropikal"/>
              </a:rPr>
              <a:t>Solución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39238" y="4518977"/>
            <a:ext cx="9525" cy="1020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4230809" y="2563322"/>
            <a:ext cx="10631530" cy="696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8"/>
              </a:lnSpc>
            </a:pPr>
            <a:r>
              <a:rPr lang="en-US" sz="4306" dirty="0">
                <a:solidFill>
                  <a:srgbClr val="000000"/>
                </a:solidFill>
                <a:latin typeface="Tropikal"/>
              </a:rPr>
              <a:t>Para  </a:t>
            </a:r>
            <a:r>
              <a:rPr lang="en-US" sz="4306" dirty="0" err="1">
                <a:solidFill>
                  <a:srgbClr val="000000"/>
                </a:solidFill>
                <a:latin typeface="Tropikal"/>
              </a:rPr>
              <a:t>solucionar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la </a:t>
            </a:r>
            <a:r>
              <a:rPr lang="en-US" sz="4306" dirty="0" err="1">
                <a:solidFill>
                  <a:srgbClr val="000000"/>
                </a:solidFill>
                <a:latin typeface="Tropikal"/>
              </a:rPr>
              <a:t>problemática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se </a:t>
            </a:r>
          </a:p>
          <a:p>
            <a:pPr algn="ctr">
              <a:lnSpc>
                <a:spcPts val="6028"/>
              </a:lnSpc>
            </a:pPr>
            <a:r>
              <a:rPr lang="en-US" sz="4306" dirty="0" err="1">
                <a:solidFill>
                  <a:srgbClr val="000000"/>
                </a:solidFill>
                <a:latin typeface="Tropikal"/>
              </a:rPr>
              <a:t>implemento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un </a:t>
            </a:r>
            <a:r>
              <a:rPr lang="en-US" sz="4306" dirty="0" err="1">
                <a:solidFill>
                  <a:srgbClr val="000000"/>
                </a:solidFill>
                <a:latin typeface="Tropikal"/>
              </a:rPr>
              <a:t>sistema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de </a:t>
            </a:r>
            <a:r>
              <a:rPr lang="en-US" sz="4306" dirty="0" err="1">
                <a:solidFill>
                  <a:srgbClr val="000000"/>
                </a:solidFill>
                <a:latin typeface="Tropikal"/>
              </a:rPr>
              <a:t>pedidos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online </a:t>
            </a:r>
          </a:p>
          <a:p>
            <a:pPr algn="ctr">
              <a:lnSpc>
                <a:spcPts val="6028"/>
              </a:lnSpc>
            </a:pPr>
            <a:r>
              <a:rPr lang="en-US" sz="4306" dirty="0" err="1">
                <a:solidFill>
                  <a:srgbClr val="000000"/>
                </a:solidFill>
                <a:latin typeface="Tropikal"/>
              </a:rPr>
              <a:t>donde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 </a:t>
            </a:r>
            <a:r>
              <a:rPr lang="en-US" sz="4306" dirty="0" err="1">
                <a:solidFill>
                  <a:srgbClr val="000000"/>
                </a:solidFill>
                <a:latin typeface="Tropikal"/>
              </a:rPr>
              <a:t>el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306" dirty="0" err="1">
                <a:solidFill>
                  <a:srgbClr val="000000"/>
                </a:solidFill>
                <a:latin typeface="Tropikal"/>
              </a:rPr>
              <a:t>cliente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306" dirty="0" err="1">
                <a:solidFill>
                  <a:srgbClr val="000000"/>
                </a:solidFill>
                <a:latin typeface="Tropikal"/>
              </a:rPr>
              <a:t>pueda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306" dirty="0" err="1">
                <a:solidFill>
                  <a:srgbClr val="000000"/>
                </a:solidFill>
                <a:latin typeface="Tropikal"/>
              </a:rPr>
              <a:t>ingresar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306" dirty="0" err="1">
                <a:solidFill>
                  <a:srgbClr val="000000"/>
                </a:solidFill>
                <a:latin typeface="Tropikal"/>
              </a:rPr>
              <a:t>su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306" dirty="0" err="1">
                <a:solidFill>
                  <a:srgbClr val="000000"/>
                </a:solidFill>
                <a:latin typeface="Tropikal"/>
              </a:rPr>
              <a:t>pedido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</a:t>
            </a:r>
          </a:p>
          <a:p>
            <a:pPr algn="ctr">
              <a:lnSpc>
                <a:spcPts val="6028"/>
              </a:lnSpc>
            </a:pPr>
            <a:r>
              <a:rPr lang="en-US" sz="4306" dirty="0" err="1">
                <a:solidFill>
                  <a:srgbClr val="000000"/>
                </a:solidFill>
                <a:latin typeface="Tropikal"/>
              </a:rPr>
              <a:t>en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306" dirty="0" err="1">
                <a:solidFill>
                  <a:srgbClr val="000000"/>
                </a:solidFill>
                <a:latin typeface="Tropikal"/>
              </a:rPr>
              <a:t>cualquier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306" dirty="0" err="1">
                <a:solidFill>
                  <a:srgbClr val="000000"/>
                </a:solidFill>
                <a:latin typeface="Tropikal"/>
              </a:rPr>
              <a:t>lugar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sin </a:t>
            </a:r>
            <a:r>
              <a:rPr lang="en-US" sz="4306" dirty="0" err="1">
                <a:solidFill>
                  <a:srgbClr val="000000"/>
                </a:solidFill>
                <a:latin typeface="Tropikal"/>
              </a:rPr>
              <a:t>necesidad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de </a:t>
            </a:r>
            <a:r>
              <a:rPr lang="en-US" sz="4306" dirty="0" err="1">
                <a:solidFill>
                  <a:srgbClr val="000000"/>
                </a:solidFill>
                <a:latin typeface="Tropikal"/>
              </a:rPr>
              <a:t>ir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a la tienda ,</a:t>
            </a:r>
            <a:r>
              <a:rPr lang="en-US" sz="4306" dirty="0" err="1">
                <a:solidFill>
                  <a:srgbClr val="000000"/>
                </a:solidFill>
                <a:latin typeface="Tropikal"/>
              </a:rPr>
              <a:t>ahorrando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306" dirty="0" err="1">
                <a:solidFill>
                  <a:srgbClr val="000000"/>
                </a:solidFill>
                <a:latin typeface="Tropikal"/>
              </a:rPr>
              <a:t>tiempo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, </a:t>
            </a:r>
            <a:r>
              <a:rPr lang="en-US" sz="4306" dirty="0" err="1">
                <a:solidFill>
                  <a:srgbClr val="000000"/>
                </a:solidFill>
                <a:latin typeface="Tropikal"/>
              </a:rPr>
              <a:t>así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306" dirty="0" err="1">
                <a:solidFill>
                  <a:srgbClr val="000000"/>
                </a:solidFill>
                <a:latin typeface="Tropikal"/>
              </a:rPr>
              <a:t>también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se </a:t>
            </a:r>
            <a:r>
              <a:rPr lang="en-US" sz="4306" dirty="0" err="1">
                <a:solidFill>
                  <a:srgbClr val="000000"/>
                </a:solidFill>
                <a:latin typeface="Tropikal"/>
              </a:rPr>
              <a:t>puede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306" dirty="0" err="1">
                <a:solidFill>
                  <a:srgbClr val="000000"/>
                </a:solidFill>
                <a:latin typeface="Tropikal"/>
              </a:rPr>
              <a:t>evitar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la </a:t>
            </a:r>
            <a:r>
              <a:rPr lang="en-US" sz="4306" dirty="0" err="1">
                <a:solidFill>
                  <a:srgbClr val="000000"/>
                </a:solidFill>
                <a:latin typeface="Tropikal"/>
              </a:rPr>
              <a:t>aglomerización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de </a:t>
            </a:r>
            <a:r>
              <a:rPr lang="en-US" sz="4306" dirty="0" err="1">
                <a:solidFill>
                  <a:srgbClr val="000000"/>
                </a:solidFill>
                <a:latin typeface="Tropikal"/>
              </a:rPr>
              <a:t>clientes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y </a:t>
            </a:r>
            <a:r>
              <a:rPr lang="en-US" sz="4306" dirty="0" err="1">
                <a:solidFill>
                  <a:srgbClr val="000000"/>
                </a:solidFill>
                <a:latin typeface="Tropikal"/>
              </a:rPr>
              <a:t>ahorrando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dinero </a:t>
            </a:r>
            <a:r>
              <a:rPr lang="en-US" sz="4306" dirty="0" err="1">
                <a:solidFill>
                  <a:srgbClr val="000000"/>
                </a:solidFill>
                <a:latin typeface="Tropikal"/>
              </a:rPr>
              <a:t>teniendo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un </a:t>
            </a:r>
            <a:r>
              <a:rPr lang="en-US" sz="4306" dirty="0" err="1">
                <a:solidFill>
                  <a:srgbClr val="000000"/>
                </a:solidFill>
                <a:latin typeface="Tropikal"/>
              </a:rPr>
              <a:t>sistema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306" dirty="0" err="1">
                <a:solidFill>
                  <a:srgbClr val="000000"/>
                </a:solidFill>
                <a:latin typeface="Tropikal"/>
              </a:rPr>
              <a:t>fácil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de usar que </a:t>
            </a:r>
            <a:r>
              <a:rPr lang="en-US" sz="4306" dirty="0" err="1">
                <a:solidFill>
                  <a:srgbClr val="000000"/>
                </a:solidFill>
                <a:latin typeface="Tropikal"/>
              </a:rPr>
              <a:t>agilizara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306" dirty="0" err="1">
                <a:solidFill>
                  <a:srgbClr val="000000"/>
                </a:solidFill>
                <a:latin typeface="Tropikal"/>
              </a:rPr>
              <a:t>el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306" dirty="0" err="1">
                <a:solidFill>
                  <a:srgbClr val="000000"/>
                </a:solidFill>
                <a:latin typeface="Tropikal"/>
              </a:rPr>
              <a:t>proceso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de </a:t>
            </a:r>
            <a:r>
              <a:rPr lang="en-US" sz="4306" dirty="0" err="1">
                <a:solidFill>
                  <a:srgbClr val="000000"/>
                </a:solidFill>
                <a:latin typeface="Tropikal"/>
              </a:rPr>
              <a:t>los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306" dirty="0" err="1">
                <a:solidFill>
                  <a:srgbClr val="000000"/>
                </a:solidFill>
                <a:latin typeface="Tropikal"/>
              </a:rPr>
              <a:t>pedidos</a:t>
            </a:r>
            <a:r>
              <a:rPr lang="en-US" sz="4306" dirty="0">
                <a:solidFill>
                  <a:srgbClr val="000000"/>
                </a:solidFill>
                <a:latin typeface="Tropikal"/>
              </a:rPr>
              <a:t>.</a:t>
            </a:r>
          </a:p>
          <a:p>
            <a:pPr algn="ctr">
              <a:lnSpc>
                <a:spcPts val="6028"/>
              </a:lnSpc>
            </a:pPr>
            <a:endParaRPr lang="en-US" sz="4306" dirty="0">
              <a:solidFill>
                <a:srgbClr val="000000"/>
              </a:solidFill>
              <a:latin typeface="Tropikal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3" name="Freeform 3"/>
          <p:cNvSpPr/>
          <p:nvPr/>
        </p:nvSpPr>
        <p:spPr>
          <a:xfrm>
            <a:off x="-723605" y="2869994"/>
            <a:ext cx="16433711" cy="7524493"/>
          </a:xfrm>
          <a:custGeom>
            <a:avLst/>
            <a:gdLst/>
            <a:ahLst/>
            <a:cxnLst/>
            <a:rect l="l" t="t" r="r" b="b"/>
            <a:pathLst>
              <a:path w="16433711" h="7524493">
                <a:moveTo>
                  <a:pt x="0" y="0"/>
                </a:moveTo>
                <a:lnTo>
                  <a:pt x="16433711" y="0"/>
                </a:lnTo>
                <a:lnTo>
                  <a:pt x="16433711" y="7524493"/>
                </a:lnTo>
                <a:lnTo>
                  <a:pt x="0" y="75244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4" name="TextBox 4"/>
          <p:cNvSpPr txBox="1"/>
          <p:nvPr/>
        </p:nvSpPr>
        <p:spPr>
          <a:xfrm>
            <a:off x="169302" y="737747"/>
            <a:ext cx="7323948" cy="4121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84"/>
              </a:lnSpc>
            </a:pPr>
            <a:r>
              <a:rPr lang="en-US" sz="3274">
                <a:solidFill>
                  <a:srgbClr val="FFFFFF"/>
                </a:solidFill>
                <a:latin typeface="Tropikal"/>
              </a:rPr>
              <a:t>En conclusión el método de sobre carga   es  una herramienta muy útil ya que mejora la comprensión del código y ahorra tiempo al programador , es un código más limpio , es más fácil de mantener y también mejora su rendimiento .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6990"/>
          </a:xfrm>
          <a:custGeom>
            <a:avLst/>
            <a:gdLst/>
            <a:ahLst/>
            <a:cxnLst/>
            <a:rect l="l" t="t" r="r" b="b"/>
            <a:pathLst>
              <a:path w="18288000" h="10286990">
                <a:moveTo>
                  <a:pt x="0" y="0"/>
                </a:moveTo>
                <a:lnTo>
                  <a:pt x="18288000" y="0"/>
                </a:lnTo>
                <a:lnTo>
                  <a:pt x="18288000" y="10286990"/>
                </a:lnTo>
                <a:lnTo>
                  <a:pt x="0" y="10286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4" t="-1422" r="-723"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3547872" cy="4453128"/>
          </a:xfrm>
          <a:custGeom>
            <a:avLst/>
            <a:gdLst/>
            <a:ahLst/>
            <a:cxnLst/>
            <a:rect l="l" t="t" r="r" b="b"/>
            <a:pathLst>
              <a:path w="3547872" h="4453128">
                <a:moveTo>
                  <a:pt x="0" y="0"/>
                </a:moveTo>
                <a:lnTo>
                  <a:pt x="3547872" y="0"/>
                </a:lnTo>
                <a:lnTo>
                  <a:pt x="3547872" y="4453128"/>
                </a:lnTo>
                <a:lnTo>
                  <a:pt x="0" y="4453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832" t="-9650" r="-50"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4" name="Freeform 4"/>
          <p:cNvSpPr/>
          <p:nvPr/>
        </p:nvSpPr>
        <p:spPr>
          <a:xfrm>
            <a:off x="1033272" y="6665976"/>
            <a:ext cx="1417320" cy="3621024"/>
          </a:xfrm>
          <a:custGeom>
            <a:avLst/>
            <a:gdLst/>
            <a:ahLst/>
            <a:cxnLst/>
            <a:rect l="l" t="t" r="r" b="b"/>
            <a:pathLst>
              <a:path w="1417320" h="3621024">
                <a:moveTo>
                  <a:pt x="0" y="0"/>
                </a:moveTo>
                <a:lnTo>
                  <a:pt x="1417320" y="0"/>
                </a:lnTo>
                <a:lnTo>
                  <a:pt x="1417320" y="3621024"/>
                </a:lnTo>
                <a:lnTo>
                  <a:pt x="0" y="36210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" r="-20" b="-13636"/>
            </a:stretch>
          </a:blipFill>
        </p:spPr>
        <p:txBody>
          <a:bodyPr/>
          <a:lstStyle/>
          <a:p>
            <a:endParaRPr lang="af-ZA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 rot="660240">
            <a:off x="832635" y="3321924"/>
            <a:ext cx="4077081" cy="2586894"/>
            <a:chOff x="0" y="0"/>
            <a:chExt cx="5436108" cy="34491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36108" cy="3449193"/>
            </a:xfrm>
            <a:custGeom>
              <a:avLst/>
              <a:gdLst/>
              <a:ahLst/>
              <a:cxnLst/>
              <a:rect l="l" t="t" r="r" b="b"/>
              <a:pathLst>
                <a:path w="5436108" h="3449193">
                  <a:moveTo>
                    <a:pt x="4318" y="0"/>
                  </a:moveTo>
                  <a:lnTo>
                    <a:pt x="0" y="3442462"/>
                  </a:lnTo>
                  <a:lnTo>
                    <a:pt x="5431917" y="3449193"/>
                  </a:lnTo>
                  <a:lnTo>
                    <a:pt x="5436108" y="20193"/>
                  </a:lnTo>
                  <a:lnTo>
                    <a:pt x="5436108" y="6731"/>
                  </a:lnTo>
                  <a:lnTo>
                    <a:pt x="4318" y="0"/>
                  </a:lnTo>
                  <a:close/>
                </a:path>
              </a:pathLst>
            </a:custGeom>
            <a:blipFill>
              <a:blip r:embed="rId5"/>
              <a:stretch>
                <a:fillRect t="-322" r="-1" b="-323"/>
              </a:stretch>
            </a:blipFill>
          </p:spPr>
          <p:txBody>
            <a:bodyPr/>
            <a:lstStyle/>
            <a:p>
              <a:endParaRPr lang="af-ZA"/>
            </a:p>
          </p:txBody>
        </p:sp>
      </p:grpSp>
      <p:sp>
        <p:nvSpPr>
          <p:cNvPr id="7" name="Freeform 7"/>
          <p:cNvSpPr/>
          <p:nvPr/>
        </p:nvSpPr>
        <p:spPr>
          <a:xfrm>
            <a:off x="2896200" y="8493690"/>
            <a:ext cx="3443392" cy="1528963"/>
          </a:xfrm>
          <a:custGeom>
            <a:avLst/>
            <a:gdLst/>
            <a:ahLst/>
            <a:cxnLst/>
            <a:rect l="l" t="t" r="r" b="b"/>
            <a:pathLst>
              <a:path w="3443392" h="1528963">
                <a:moveTo>
                  <a:pt x="0" y="0"/>
                </a:moveTo>
                <a:lnTo>
                  <a:pt x="3443392" y="0"/>
                </a:lnTo>
                <a:lnTo>
                  <a:pt x="3443392" y="1528963"/>
                </a:lnTo>
                <a:lnTo>
                  <a:pt x="0" y="15289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f-ZA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4728771" y="6436385"/>
            <a:ext cx="3554088" cy="3850767"/>
            <a:chOff x="83693" y="0"/>
            <a:chExt cx="3554095" cy="3850767"/>
          </a:xfrm>
        </p:grpSpPr>
        <p:sp>
          <p:nvSpPr>
            <p:cNvPr id="9" name="Freeform 9"/>
            <p:cNvSpPr/>
            <p:nvPr/>
          </p:nvSpPr>
          <p:spPr>
            <a:xfrm>
              <a:off x="83693" y="0"/>
              <a:ext cx="3554095" cy="3850767"/>
            </a:xfrm>
            <a:custGeom>
              <a:avLst/>
              <a:gdLst/>
              <a:ahLst/>
              <a:cxnLst/>
              <a:rect l="l" t="t" r="r" b="b"/>
              <a:pathLst>
                <a:path w="3554095" h="3850767">
                  <a:moveTo>
                    <a:pt x="3454781" y="0"/>
                  </a:moveTo>
                  <a:cubicBezTo>
                    <a:pt x="3390646" y="0"/>
                    <a:pt x="3325368" y="12954"/>
                    <a:pt x="3266440" y="36322"/>
                  </a:cubicBezTo>
                  <a:cubicBezTo>
                    <a:pt x="3022600" y="130683"/>
                    <a:pt x="2850134" y="360045"/>
                    <a:pt x="2765425" y="607314"/>
                  </a:cubicBezTo>
                  <a:cubicBezTo>
                    <a:pt x="2680843" y="854583"/>
                    <a:pt x="2672461" y="1120648"/>
                    <a:pt x="2674493" y="1382522"/>
                  </a:cubicBezTo>
                  <a:cubicBezTo>
                    <a:pt x="2676525" y="1644523"/>
                    <a:pt x="2687066" y="1908556"/>
                    <a:pt x="2637790" y="2165096"/>
                  </a:cubicBezTo>
                  <a:cubicBezTo>
                    <a:pt x="2603246" y="2344166"/>
                    <a:pt x="2535174" y="2525522"/>
                    <a:pt x="2402332" y="2650236"/>
                  </a:cubicBezTo>
                  <a:cubicBezTo>
                    <a:pt x="2246503" y="2795778"/>
                    <a:pt x="2026793" y="2845054"/>
                    <a:pt x="1819910" y="2892171"/>
                  </a:cubicBezTo>
                  <a:cubicBezTo>
                    <a:pt x="1381506" y="2991739"/>
                    <a:pt x="941197" y="3104769"/>
                    <a:pt x="545846" y="3319526"/>
                  </a:cubicBezTo>
                  <a:cubicBezTo>
                    <a:pt x="378460" y="3410712"/>
                    <a:pt x="218440" y="3521710"/>
                    <a:pt x="104394" y="3673602"/>
                  </a:cubicBezTo>
                  <a:cubicBezTo>
                    <a:pt x="63119" y="3728974"/>
                    <a:pt x="28829" y="3788410"/>
                    <a:pt x="0" y="3850767"/>
                  </a:cubicBezTo>
                  <a:lnTo>
                    <a:pt x="3554095" y="3850767"/>
                  </a:lnTo>
                  <a:lnTo>
                    <a:pt x="3554095" y="11303"/>
                  </a:lnTo>
                  <a:lnTo>
                    <a:pt x="3554095" y="11303"/>
                  </a:lnTo>
                  <a:cubicBezTo>
                    <a:pt x="3522091" y="3556"/>
                    <a:pt x="3488563" y="0"/>
                    <a:pt x="3454781" y="0"/>
                  </a:cubicBezTo>
                  <a:close/>
                </a:path>
              </a:pathLst>
            </a:custGeom>
            <a:solidFill>
              <a:srgbClr val="417271"/>
            </a:solidFill>
          </p:spPr>
          <p:txBody>
            <a:bodyPr/>
            <a:lstStyle/>
            <a:p>
              <a:endParaRPr lang="af-ZA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450592" y="5912510"/>
            <a:ext cx="15457318" cy="2359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9"/>
              </a:lnSpc>
            </a:pPr>
            <a:r>
              <a:rPr lang="en-US" sz="12099">
                <a:solidFill>
                  <a:srgbClr val="FFFFFF"/>
                </a:solidFill>
                <a:latin typeface="Tropikal"/>
              </a:rPr>
              <a:t>Gracias por su atención 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7" grpId="0" animBg="1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245</Words>
  <Application>Microsoft Office PowerPoint</Application>
  <PresentationFormat>Personalizado</PresentationFormat>
  <Paragraphs>24</Paragraphs>
  <Slides>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7" baseType="lpstr"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DOC-20240421-WA0056^.pdf.pdf</dc:title>
  <cp:lastModifiedBy>julissa vindel</cp:lastModifiedBy>
  <cp:revision>4</cp:revision>
  <dcterms:created xsi:type="dcterms:W3CDTF">2006-08-16T00:00:00Z</dcterms:created>
  <dcterms:modified xsi:type="dcterms:W3CDTF">2024-04-22T10:24:02Z</dcterms:modified>
  <dc:identifier>DAGDGM0wr7E</dc:identifier>
</cp:coreProperties>
</file>